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5" r:id="rId8"/>
    <p:sldId id="261" r:id="rId9"/>
    <p:sldId id="262" r:id="rId10"/>
    <p:sldId id="263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71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242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728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660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00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526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785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727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11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024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330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589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68DFB-9B1E-4F71-924A-93AB134AF893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00965-DAF8-4030-8B5A-ECEFF45C5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084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0.png"/><Relationship Id="rId11" Type="http://schemas.openxmlformats.org/officeDocument/2006/relationships/image" Target="../media/image29.png"/><Relationship Id="rId5" Type="http://schemas.openxmlformats.org/officeDocument/2006/relationships/image" Target="../media/image24.png"/><Relationship Id="rId15" Type="http://schemas.openxmlformats.org/officeDocument/2006/relationships/image" Target="../media/image2.png"/><Relationship Id="rId10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3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microsoft.com/office/2007/relationships/hdphoto" Target="../media/hdphoto2.wdp"/><Relationship Id="rId10" Type="http://schemas.openxmlformats.org/officeDocument/2006/relationships/image" Target="../media/image40.png"/><Relationship Id="rId4" Type="http://schemas.microsoft.com/office/2007/relationships/hdphoto" Target="../media/hdphoto1.wdp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2264" y="1491630"/>
            <a:ext cx="4030216" cy="234208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Преломление света. Закон преломления света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7574"/>
            <a:ext cx="4430456" cy="2850260"/>
          </a:xfrm>
          <a:prstGeom prst="rect">
            <a:avLst/>
          </a:prstGeom>
        </p:spPr>
      </p:pic>
      <p:pic>
        <p:nvPicPr>
          <p:cNvPr id="4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69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987574"/>
                <a:ext cx="8686800" cy="3747863"/>
              </a:xfrm>
            </p:spPr>
            <p:txBody>
              <a:bodyPr>
                <a:normAutofit/>
              </a:bodyPr>
              <a:lstStyle/>
              <a:p>
                <a:pPr>
                  <a:buFont typeface="Wingdings" pitchFamily="2" charset="2"/>
                  <a:buChar char="Ø"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Преломление света — </a:t>
                </a: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это изменение направления луча света </a:t>
                </a:r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при проникновении в другую прозрачную </a:t>
                </a: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среду.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Закон </a:t>
                </a:r>
                <a:r>
                  <a:rPr lang="ru-RU" sz="2400" b="1" dirty="0">
                    <a:latin typeface="Times New Roman" pitchFamily="18" charset="0"/>
                    <a:cs typeface="Times New Roman" pitchFamily="18" charset="0"/>
                  </a:rPr>
                  <a:t>преломления света: </a:t>
                </a:r>
                <a:endParaRPr lang="ru-RU" sz="24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a:rPr lang="en-US" sz="2400" b="1" i="1">
                                  <a:latin typeface="Cambria Math"/>
                                </a:rPr>
                                <m:t>𝐬𝐢𝐧</m:t>
                              </m:r>
                            </m:fName>
                            <m:e>
                              <m:r>
                                <a:rPr lang="en-US" sz="2400" b="1" i="1">
                                  <a:latin typeface="Cambria Math"/>
                                  <a:ea typeface="Cambria Math"/>
                                </a:rPr>
                                <m:t>𝜶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a:rPr lang="en-US" sz="2400" b="1" i="1">
                                  <a:latin typeface="Cambria Math"/>
                                </a:rPr>
                                <m:t>𝐬𝐢𝐧</m:t>
                              </m:r>
                            </m:fName>
                            <m:e>
                              <m:r>
                                <a:rPr lang="en-US" sz="2400" b="1" i="1">
                                  <a:latin typeface="Cambria Math"/>
                                  <a:ea typeface="Cambria Math"/>
                                </a:rPr>
                                <m:t>𝜸</m:t>
                              </m:r>
                            </m:e>
                          </m:func>
                        </m:den>
                      </m:f>
                      <m:r>
                        <a:rPr lang="ru-RU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𝒏</m:t>
                      </m:r>
                      <m:r>
                        <a:rPr lang="ru-RU" sz="2400" b="1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𝐜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𝐜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sz="24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Оптическая плотность среды </a:t>
                </a: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характеризует скорость распространения света в данной среде.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Явление преломления </a:t>
                </a:r>
                <a:r>
                  <a:rPr lang="ru-RU" sz="2400" u="sng" dirty="0" smtClean="0">
                    <a:latin typeface="Times New Roman" pitchFamily="18" charset="0"/>
                    <a:cs typeface="Times New Roman" pitchFamily="18" charset="0"/>
                  </a:rPr>
                  <a:t>не происходит</a:t>
                </a: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sz="2400" u="sng" dirty="0" smtClean="0">
                    <a:latin typeface="Times New Roman" pitchFamily="18" charset="0"/>
                    <a:cs typeface="Times New Roman" pitchFamily="18" charset="0"/>
                  </a:rPr>
                  <a:t>если луч света падает на границу двух сред перпендикулярно.</a:t>
                </a:r>
                <a:endParaRPr lang="ru-RU" sz="2400" u="sng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987574"/>
                <a:ext cx="8686800" cy="3747863"/>
              </a:xfrm>
              <a:blipFill rotWithShape="1">
                <a:blip r:embed="rId2"/>
                <a:stretch>
                  <a:fillRect l="-912" t="-1301" r="-1754" b="-3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70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43608" y="2067694"/>
            <a:ext cx="7056784" cy="18722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5486"/>
            <a:ext cx="1008112" cy="965374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2087488" y="779459"/>
            <a:ext cx="2484512" cy="128823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411510"/>
            <a:ext cx="0" cy="4248472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4572000" y="779459"/>
            <a:ext cx="2520280" cy="128823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572000" y="2067695"/>
            <a:ext cx="1656184" cy="187220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87624" y="2772965"/>
            <a:ext cx="111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Стекло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1981" y="1462013"/>
            <a:ext cx="1124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4126309"/>
            <a:ext cx="1124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6228184" y="3939902"/>
            <a:ext cx="1368152" cy="709395"/>
          </a:xfrm>
          <a:prstGeom prst="straightConnector1">
            <a:avLst/>
          </a:prstGeom>
          <a:ln>
            <a:solidFill>
              <a:srgbClr val="FFFF00"/>
            </a:solidFill>
            <a:prstDash val="sysDash"/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2975334">
            <a:off x="4609291" y="2733097"/>
            <a:ext cx="2303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Преломлённый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9930933">
            <a:off x="4800491" y="853924"/>
            <a:ext cx="20553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Отражённый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80000">
            <a:off x="2226118" y="750331"/>
            <a:ext cx="184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Падающий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Дуга 16"/>
          <p:cNvSpPr/>
          <p:nvPr/>
        </p:nvSpPr>
        <p:spPr>
          <a:xfrm>
            <a:off x="4114800" y="1423576"/>
            <a:ext cx="914400" cy="914400"/>
          </a:xfrm>
          <a:prstGeom prst="arc">
            <a:avLst>
              <a:gd name="adj1" fmla="val 16200000"/>
              <a:gd name="adj2" fmla="val 20915347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17212265">
            <a:off x="4120653" y="1472331"/>
            <a:ext cx="914400" cy="914400"/>
          </a:xfrm>
          <a:prstGeom prst="arc">
            <a:avLst>
              <a:gd name="adj1" fmla="val 16200000"/>
              <a:gd name="adj2" fmla="val 2046899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 rot="7427142">
            <a:off x="4434071" y="2048931"/>
            <a:ext cx="386690" cy="386690"/>
          </a:xfrm>
          <a:prstGeom prst="arc">
            <a:avLst>
              <a:gd name="adj1" fmla="val 16200000"/>
              <a:gd name="adj2" fmla="val 208986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7095526">
            <a:off x="4431880" y="2112386"/>
            <a:ext cx="386690" cy="386690"/>
          </a:xfrm>
          <a:prstGeom prst="arc">
            <a:avLst>
              <a:gd name="adj1" fmla="val 16151548"/>
              <a:gd name="adj2" fmla="val 208986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104373" y="1160860"/>
                <a:ext cx="42992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ru-RU" sz="2400" i="0" smtClean="0">
                          <a:latin typeface="Cambria Math"/>
                          <a:ea typeface="Cambria Math"/>
                        </a:rPr>
                        <m:t>α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373" y="1160860"/>
                <a:ext cx="429926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534299" y="2398117"/>
                <a:ext cx="40908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400" i="1" smtClean="0">
                          <a:latin typeface="Cambria Math"/>
                          <a:ea typeface="Cambria Math"/>
                        </a:rPr>
                        <m:t>γ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4299" y="2398117"/>
                <a:ext cx="409086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Рисунок 4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6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0046"/>
            <a:ext cx="8363272" cy="150167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Оптическая плотность и показатель преломления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344167"/>
            <a:ext cx="4042792" cy="16596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</a:rPr>
              <a:t>Оптическая плотность среды</a:t>
            </a:r>
            <a:r>
              <a:rPr lang="ru-RU" sz="2400" dirty="0" smtClean="0">
                <a:latin typeface="Times New Roman" pitchFamily="18" charset="0"/>
              </a:rPr>
              <a:t> характеризуется различной скоростью распространения </a:t>
            </a:r>
            <a:r>
              <a:rPr lang="ru-RU" sz="2400" dirty="0" smtClean="0">
                <a:latin typeface="Times New Roman" pitchFamily="18" charset="0"/>
              </a:rPr>
              <a:t>света.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44008" y="3144367"/>
            <a:ext cx="4042792" cy="1659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</a:rPr>
              <a:t>Чем больше оптическая плотность среды, тем медленнее в ней </a:t>
            </a:r>
            <a:r>
              <a:rPr lang="ru-RU" sz="2400" dirty="0" smtClean="0">
                <a:latin typeface="Times New Roman" pitchFamily="18" charset="0"/>
              </a:rPr>
              <a:t>распространяется </a:t>
            </a:r>
            <a:r>
              <a:rPr lang="ru-RU" sz="2400" dirty="0" smtClean="0">
                <a:latin typeface="Times New Roman" pitchFamily="18" charset="0"/>
              </a:rPr>
              <a:t>свет.</a:t>
            </a:r>
            <a:endParaRPr lang="ru-RU" sz="2400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86611" y="1491630"/>
                <a:ext cx="3769365" cy="4956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0" smtClean="0">
                          <a:latin typeface="Cambria Math"/>
                        </a:rPr>
                        <m:t>с=300000 км/с</m:t>
                      </m:r>
                      <m:sSub>
                        <m:sSubPr>
                          <m:ctrlPr>
                            <a:rPr lang="ru-RU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400" b="0" i="1" smtClean="0">
                              <a:latin typeface="Cambria Math"/>
                              <a:ea typeface="Cambria Math"/>
                            </a:rPr>
                            <m:t>≈</m:t>
                          </m:r>
                          <m:r>
                            <a:rPr lang="ru-RU" sz="2400" b="0" i="1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sz="2400" b="0" i="1" smtClean="0">
                              <a:latin typeface="Cambria Math"/>
                            </a:rPr>
                            <m:t>воздух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611" y="1491630"/>
                <a:ext cx="3769365" cy="495649"/>
              </a:xfrm>
              <a:prstGeom prst="rect">
                <a:avLst/>
              </a:prstGeom>
              <a:blipFill rotWithShape="1">
                <a:blip r:embed="rId2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86611" y="2084882"/>
                <a:ext cx="32393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400" b="0" i="1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sz="2400" b="0" i="1" smtClean="0">
                              <a:latin typeface="Cambria Math"/>
                            </a:rPr>
                            <m:t>стекло</m:t>
                          </m:r>
                        </m:sub>
                      </m:sSub>
                      <m:r>
                        <a:rPr lang="ru-RU" sz="2400" b="0" i="0" smtClean="0">
                          <a:latin typeface="Cambria Math"/>
                        </a:rPr>
                        <m:t>=200000 км/с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611" y="2084882"/>
                <a:ext cx="3239348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69710" y="2705424"/>
                <a:ext cx="3603166" cy="11544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П</a:t>
                </a: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оказатель преломления: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</a:rPr>
                        <m:t>n</m:t>
                      </m:r>
                      <m:r>
                        <a:rPr lang="en-US" sz="2400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 sz="2400" b="0" i="0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 sz="2400" b="0" i="0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710" y="2705424"/>
                <a:ext cx="3603166" cy="1154483"/>
              </a:xfrm>
              <a:prstGeom prst="rect">
                <a:avLst/>
              </a:prstGeom>
              <a:blipFill rotWithShape="1">
                <a:blip r:embed="rId4"/>
                <a:stretch>
                  <a:fillRect l="-2707" t="-42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259632" y="3873805"/>
                <a:ext cx="2647328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</a:rPr>
                        <m:t>n</m:t>
                      </m:r>
                      <m:r>
                        <a:rPr lang="en-US" sz="2400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0" i="0" smtClean="0">
                              <a:latin typeface="Cambria Math"/>
                            </a:rPr>
                            <m:t>300000</m:t>
                          </m:r>
                        </m:num>
                        <m:den>
                          <m:r>
                            <a:rPr lang="ru-RU" sz="2400" b="0" i="0" smtClean="0">
                              <a:latin typeface="Cambria Math"/>
                            </a:rPr>
                            <m:t>200000</m:t>
                          </m:r>
                        </m:den>
                      </m:f>
                      <m:r>
                        <a:rPr lang="ru-RU" sz="2400" b="0" i="0" smtClean="0">
                          <a:latin typeface="Cambria Math"/>
                        </a:rPr>
                        <m:t>=1,5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3873805"/>
                <a:ext cx="2647328" cy="78617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Рисунок 4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348"/>
            <a:ext cx="8229600" cy="100126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Относительные показатели преломления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540243"/>
              </p:ext>
            </p:extLst>
          </p:nvPr>
        </p:nvGraphicFramePr>
        <p:xfrm>
          <a:off x="1524000" y="1635646"/>
          <a:ext cx="60960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 преломления,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Воздух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Вода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1,33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Стекло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1,4-2,2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Изумруд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Алмаз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2,42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79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133971"/>
            <a:ext cx="8229600" cy="70958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Закон преломления света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43608" y="3147814"/>
            <a:ext cx="3534245" cy="16561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9542"/>
            <a:ext cx="1008112" cy="965374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>
            <a:off x="1187624" y="1419622"/>
            <a:ext cx="1735803" cy="172819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923427" y="1347614"/>
            <a:ext cx="0" cy="3456384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87624" y="3190205"/>
            <a:ext cx="111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Стекло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77886" y="2542133"/>
            <a:ext cx="1124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700264">
            <a:off x="1057987" y="1578889"/>
            <a:ext cx="184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Падающий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Дуга 13"/>
          <p:cNvSpPr/>
          <p:nvPr/>
        </p:nvSpPr>
        <p:spPr>
          <a:xfrm rot="17847525">
            <a:off x="2575242" y="2519208"/>
            <a:ext cx="740135" cy="740135"/>
          </a:xfrm>
          <a:prstGeom prst="arc">
            <a:avLst>
              <a:gd name="adj1" fmla="val 16200000"/>
              <a:gd name="adj2" fmla="val 19755127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498072" y="2159423"/>
                <a:ext cx="4472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 smtClean="0">
                          <a:latin typeface="Cambria Math"/>
                          <a:ea typeface="Cambria Math"/>
                        </a:rPr>
                        <m:t>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8072" y="2159423"/>
                <a:ext cx="447237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Прямая со стрелкой 20"/>
          <p:cNvCxnSpPr/>
          <p:nvPr/>
        </p:nvCxnSpPr>
        <p:spPr>
          <a:xfrm>
            <a:off x="2945309" y="3190205"/>
            <a:ext cx="762595" cy="161379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3815602">
            <a:off x="2428731" y="3640125"/>
            <a:ext cx="2303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Преломлённый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Дуга 22"/>
          <p:cNvSpPr/>
          <p:nvPr/>
        </p:nvSpPr>
        <p:spPr>
          <a:xfrm rot="7556638">
            <a:off x="2866928" y="3217245"/>
            <a:ext cx="283404" cy="283404"/>
          </a:xfrm>
          <a:prstGeom prst="arc">
            <a:avLst>
              <a:gd name="adj1" fmla="val 17912909"/>
              <a:gd name="adj2" fmla="val 2117482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7711932">
            <a:off x="2869767" y="3228598"/>
            <a:ext cx="333411" cy="333411"/>
          </a:xfrm>
          <a:prstGeom prst="arc">
            <a:avLst>
              <a:gd name="adj1" fmla="val 17998380"/>
              <a:gd name="adj2" fmla="val 2118699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2838697" y="3570125"/>
                <a:ext cx="40908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400" i="1" smtClean="0">
                          <a:latin typeface="Cambria Math"/>
                          <a:ea typeface="Cambria Math"/>
                        </a:rPr>
                        <m:t>γ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8697" y="3570125"/>
                <a:ext cx="409086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9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240610" y="1059582"/>
                <a:ext cx="2736304" cy="12766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400" b="0" i="1" smtClean="0">
                        <a:latin typeface="Cambria Math"/>
                      </a:rPr>
                      <m:t>Если</m:t>
                    </m:r>
                    <m:r>
                      <a:rPr lang="en-US" sz="2400" b="0" i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/>
                      </a:rPr>
                      <m:t>n</m:t>
                    </m:r>
                    <m:r>
                      <a:rPr lang="en-US" sz="2400" b="0" i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/>
                              </a:rPr>
                              <m:t>c</m:t>
                            </m:r>
                          </m:e>
                          <m:sub>
                            <m:r>
                              <a:rPr lang="en-US" sz="2400" b="0" i="0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/>
                              </a:rPr>
                              <m:t>c</m:t>
                            </m:r>
                          </m:e>
                          <m:sub>
                            <m:r>
                              <a:rPr lang="en-US" sz="2400" b="0" i="0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2400" b="0" i="0" smtClean="0">
                        <a:latin typeface="Cambria Math"/>
                      </a:rPr>
                      <m:t>&gt;1,</m:t>
                    </m:r>
                  </m:oMath>
                </a14:m>
                <a:r>
                  <a:rPr lang="en-US" sz="2400" b="0" i="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0" i="0" dirty="0" smtClean="0">
                    <a:latin typeface="Times New Roman" pitchFamily="18" charset="0"/>
                    <a:cs typeface="Times New Roman" pitchFamily="18" charset="0"/>
                  </a:rPr>
                  <a:t>то</a:t>
                </a:r>
                <a:endParaRPr lang="en-US" sz="2400" b="0" i="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 smtClean="0"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𝛾</m:t>
                      </m:r>
                    </m:oMath>
                  </m:oMathPara>
                </a14:m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b="0" dirty="0" smtClean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0610" y="1059582"/>
                <a:ext cx="2736304" cy="1276696"/>
              </a:xfrm>
              <a:prstGeom prst="rect">
                <a:avLst/>
              </a:prstGeom>
              <a:blipFill rotWithShape="1">
                <a:blip r:embed="rId5"/>
                <a:stretch>
                  <a:fillRect t="-478" r="-17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5253905" y="2857502"/>
                <a:ext cx="29821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400" b="0" i="1" smtClean="0">
                        <a:latin typeface="Cambria Math"/>
                      </a:rPr>
                      <m:t>Если </m:t>
                    </m:r>
                    <m:r>
                      <a:rPr lang="ru-RU" sz="2400" i="1" smtClean="0">
                        <a:latin typeface="Cambria Math"/>
                        <a:ea typeface="Cambria Math"/>
                      </a:rPr>
                      <m:t>𝛼</m:t>
                    </m:r>
                    <m:r>
                      <a:rPr lang="ru-RU" sz="2400" b="0" i="0" smtClean="0">
                        <a:latin typeface="Cambria Math"/>
                        <a:ea typeface="Cambria Math"/>
                      </a:rPr>
                      <m:t>=0</m:t>
                    </m:r>
                    <m:r>
                      <a:rPr lang="en-US" sz="2400" b="0" i="0" smtClean="0">
                        <a:latin typeface="Cambria Math"/>
                      </a:rPr>
                      <m:t>,</m:t>
                    </m:r>
                  </m:oMath>
                </a14:m>
                <a:r>
                  <a:rPr lang="en-US" sz="2400" b="0" i="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0" i="0" dirty="0" smtClean="0">
                    <a:latin typeface="Times New Roman" pitchFamily="18" charset="0"/>
                    <a:cs typeface="Times New Roman" pitchFamily="18" charset="0"/>
                  </a:rPr>
                  <a:t>то</a:t>
                </a:r>
                <a14:m>
                  <m:oMath xmlns:m="http://schemas.openxmlformats.org/officeDocument/2006/math">
                    <m:r>
                      <a:rPr lang="ru-RU" sz="24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𝛾</m:t>
                    </m:r>
                    <m:r>
                      <a:rPr lang="ru-RU" sz="2400" b="0" i="1" smtClean="0">
                        <a:latin typeface="Cambria Math"/>
                        <a:ea typeface="Cambria Math"/>
                      </a:rPr>
                      <m:t>=0.</m:t>
                    </m:r>
                  </m:oMath>
                </a14:m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3905" y="2857502"/>
                <a:ext cx="2982120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613" t="-10667" b="-30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873849" y="3748898"/>
                <a:ext cx="1469826" cy="8390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𝛾</m:t>
                              </m:r>
                            </m:e>
                          </m:func>
                        </m:den>
                      </m:f>
                      <m:r>
                        <a:rPr lang="ru-RU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𝑛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3849" y="3748898"/>
                <a:ext cx="1469826" cy="83907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Рисунок 4"/>
          <p:cNvPicPr preferRelativeResize="0"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95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0" grpId="0"/>
      <p:bldP spid="11" grpId="0"/>
      <p:bldP spid="12" grpId="0"/>
      <p:bldP spid="14" grpId="0" animBg="1"/>
      <p:bldP spid="17" grpId="0"/>
      <p:bldP spid="22" grpId="0"/>
      <p:bldP spid="23" grpId="0" animBg="1"/>
      <p:bldP spid="24" grpId="0" animBg="1"/>
      <p:bldP spid="25" grpId="0"/>
      <p:bldP spid="31" grpId="0"/>
      <p:bldP spid="33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99592" y="2067694"/>
            <a:ext cx="5184576" cy="18722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5486"/>
            <a:ext cx="1008112" cy="965374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1295400" y="779459"/>
            <a:ext cx="2484512" cy="128823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779912" y="411510"/>
            <a:ext cx="0" cy="4248472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779912" y="2067695"/>
            <a:ext cx="1656184" cy="187220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43608" y="2772965"/>
            <a:ext cx="111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Стекло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7965" y="1462013"/>
            <a:ext cx="1124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4126309"/>
            <a:ext cx="1124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975334">
            <a:off x="3817203" y="2733097"/>
            <a:ext cx="2303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Преломлённый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80000">
            <a:off x="1434030" y="750331"/>
            <a:ext cx="184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Падающий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Дуга 17"/>
          <p:cNvSpPr/>
          <p:nvPr/>
        </p:nvSpPr>
        <p:spPr>
          <a:xfrm rot="17212265">
            <a:off x="3328565" y="1472331"/>
            <a:ext cx="914400" cy="914400"/>
          </a:xfrm>
          <a:prstGeom prst="arc">
            <a:avLst>
              <a:gd name="adj1" fmla="val 16200000"/>
              <a:gd name="adj2" fmla="val 2046899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 rot="7427142">
            <a:off x="3641983" y="2048931"/>
            <a:ext cx="386690" cy="386690"/>
          </a:xfrm>
          <a:prstGeom prst="arc">
            <a:avLst>
              <a:gd name="adj1" fmla="val 16200000"/>
              <a:gd name="adj2" fmla="val 208986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7095526">
            <a:off x="3639792" y="2112386"/>
            <a:ext cx="386690" cy="386690"/>
          </a:xfrm>
          <a:prstGeom prst="arc">
            <a:avLst>
              <a:gd name="adj1" fmla="val 16151548"/>
              <a:gd name="adj2" fmla="val 208986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3312285" y="1160860"/>
                <a:ext cx="42992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ru-RU" sz="2400" i="0" smtClean="0">
                          <a:latin typeface="Cambria Math"/>
                          <a:ea typeface="Cambria Math"/>
                        </a:rPr>
                        <m:t>α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2285" y="1160860"/>
                <a:ext cx="429926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742211" y="2398117"/>
                <a:ext cx="40908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400" i="1" smtClean="0">
                          <a:latin typeface="Cambria Math"/>
                          <a:ea typeface="Cambria Math"/>
                        </a:rPr>
                        <m:t>γ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2211" y="2398117"/>
                <a:ext cx="409086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6444208" y="2438961"/>
                <a:ext cx="2148858" cy="8416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𝛾</m:t>
                              </m:r>
                            </m:e>
                          </m:func>
                        </m:den>
                      </m:f>
                      <m:r>
                        <a:rPr lang="ru-RU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 sz="2400" b="0" i="0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 sz="2400" b="0" i="0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𝑛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2438961"/>
                <a:ext cx="2148858" cy="84164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4932040" y="411510"/>
                <a:ext cx="3816424" cy="907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400" b="0" i="1" smtClean="0">
                        <a:latin typeface="Cambria Math"/>
                      </a:rPr>
                      <m:t>Если</m:t>
                    </m:r>
                    <m:r>
                      <a:rPr lang="en-US" sz="2400" b="0" i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/>
                      </a:rPr>
                      <m:t>n</m:t>
                    </m:r>
                    <m:r>
                      <a:rPr lang="en-US" sz="2400" b="0" i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/>
                              </a:rPr>
                              <m:t>c</m:t>
                            </m:r>
                          </m:e>
                          <m:sub>
                            <m:r>
                              <a:rPr lang="en-US" sz="2400" b="0" i="0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/>
                              </a:rPr>
                              <m:t>c</m:t>
                            </m:r>
                          </m:e>
                          <m:sub>
                            <m:r>
                              <a:rPr lang="en-US" sz="2400" b="0" i="0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2400" b="0" i="0" smtClean="0">
                        <a:latin typeface="Cambria Math"/>
                      </a:rPr>
                      <m:t>&gt;1,</m:t>
                    </m:r>
                  </m:oMath>
                </a14:m>
                <a:r>
                  <a:rPr lang="en-US" sz="2400" b="0" i="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0" i="0" dirty="0" smtClean="0">
                    <a:latin typeface="Times New Roman" pitchFamily="18" charset="0"/>
                    <a:cs typeface="Times New Roman" pitchFamily="18" charset="0"/>
                  </a:rPr>
                  <a:t>то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i="1" smtClean="0">
                        <a:latin typeface="Cambria Math"/>
                        <a:ea typeface="Cambria Math"/>
                      </a:rPr>
                      <m:t>𝛼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𝛾</m:t>
                    </m:r>
                  </m:oMath>
                </a14:m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b="0" dirty="0" smtClean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411510"/>
                <a:ext cx="3816424" cy="907364"/>
              </a:xfrm>
              <a:prstGeom prst="rect">
                <a:avLst/>
              </a:prstGeom>
              <a:blipFill rotWithShape="1">
                <a:blip r:embed="rId6"/>
                <a:stretch>
                  <a:fillRect t="-6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932040" y="1317997"/>
                <a:ext cx="35283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400" b="0" i="1" smtClean="0">
                        <a:latin typeface="Cambria Math"/>
                      </a:rPr>
                      <m:t>Если </m:t>
                    </m:r>
                    <m:r>
                      <a:rPr lang="ru-RU" sz="2400" i="1" smtClean="0">
                        <a:latin typeface="Cambria Math"/>
                        <a:ea typeface="Cambria Math"/>
                      </a:rPr>
                      <m:t>𝛼</m:t>
                    </m:r>
                    <m:r>
                      <a:rPr lang="ru-RU" sz="2400" b="0" i="0" smtClean="0">
                        <a:latin typeface="Cambria Math"/>
                        <a:ea typeface="Cambria Math"/>
                      </a:rPr>
                      <m:t>=0</m:t>
                    </m:r>
                    <m:r>
                      <a:rPr lang="en-US" sz="2400" b="0" i="0" smtClean="0">
                        <a:latin typeface="Cambria Math"/>
                      </a:rPr>
                      <m:t>,</m:t>
                    </m:r>
                  </m:oMath>
                </a14:m>
                <a:r>
                  <a:rPr lang="en-US" sz="2400" b="0" i="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0" i="0" dirty="0" smtClean="0">
                    <a:latin typeface="Times New Roman" pitchFamily="18" charset="0"/>
                    <a:cs typeface="Times New Roman" pitchFamily="18" charset="0"/>
                  </a:rPr>
                  <a:t>то</a:t>
                </a:r>
                <a14:m>
                  <m:oMath xmlns:m="http://schemas.openxmlformats.org/officeDocument/2006/math">
                    <m:r>
                      <a:rPr lang="ru-RU" sz="24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𝛾</m:t>
                    </m:r>
                    <m:r>
                      <a:rPr lang="ru-RU" sz="2400" b="0" i="1" smtClean="0">
                        <a:latin typeface="Cambria Math"/>
                        <a:ea typeface="Cambria Math"/>
                      </a:rPr>
                      <m:t>=0.</m:t>
                    </m:r>
                  </m:oMath>
                </a14:m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1317997"/>
                <a:ext cx="3528392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345"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Прямоугольник 25"/>
          <p:cNvSpPr/>
          <p:nvPr/>
        </p:nvSpPr>
        <p:spPr>
          <a:xfrm>
            <a:off x="7921277" y="2438961"/>
            <a:ext cx="720080" cy="841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2384831" y="1559448"/>
                <a:ext cx="52533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</a:rPr>
                            <m:t>c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4831" y="1559448"/>
                <a:ext cx="525337" cy="46166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4179872" y="2915014"/>
                <a:ext cx="53245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</a:rPr>
                            <m:t>c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9872" y="2915014"/>
                <a:ext cx="532453" cy="46166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Рисунок 4"/>
          <p:cNvPicPr preferRelativeResize="0"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52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 animBg="1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Как образуется радуга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1791777" y="1249189"/>
            <a:ext cx="3191497" cy="3105240"/>
          </a:xfrm>
          <a:prstGeom prst="rightArrow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885645" y="2289342"/>
            <a:ext cx="253442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885645" y="2477078"/>
            <a:ext cx="2534424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885645" y="2664813"/>
            <a:ext cx="2534424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885645" y="2852548"/>
            <a:ext cx="2534424" cy="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  <a:effectLst>
            <a:glow rad="139700">
              <a:srgbClr val="00B050"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85645" y="3040283"/>
            <a:ext cx="2534424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885645" y="3228018"/>
            <a:ext cx="2534424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885645" y="3415753"/>
            <a:ext cx="2534424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4326201" y="408186"/>
            <a:ext cx="657073" cy="4787246"/>
          </a:xfrm>
          <a:prstGeom prst="ellipse">
            <a:avLst/>
          </a:prstGeom>
          <a:scene3d>
            <a:camera prst="isometricLeftDown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420069" y="2289342"/>
            <a:ext cx="2628292" cy="28160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420069" y="2477078"/>
            <a:ext cx="2534424" cy="377443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420069" y="2664813"/>
            <a:ext cx="2440557" cy="56517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373135" y="2854520"/>
            <a:ext cx="2440557" cy="750941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  <a:effectLst>
            <a:glow rad="101600">
              <a:srgbClr val="00B050">
                <a:alpha val="6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20069" y="3040283"/>
            <a:ext cx="2252822" cy="84480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420069" y="3229990"/>
            <a:ext cx="2065087" cy="936703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373135" y="3415753"/>
            <a:ext cx="1830418" cy="1126411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9" name="Рисунок 4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62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807" y="1994899"/>
            <a:ext cx="1882144" cy="158496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64047"/>
                <a:ext cx="8229600" cy="137159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4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Показатель </a:t>
                </a:r>
                <a:r>
                  <a:rPr lang="ru-RU" sz="2400" b="1" dirty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преломления некоторой среды равен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4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24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ru-RU" sz="24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К</a:t>
                </a:r>
                <a:r>
                  <a:rPr lang="ru-RU" sz="24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аким </a:t>
                </a:r>
                <a:r>
                  <a:rPr lang="ru-RU" sz="2400" b="1" dirty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будет угол </a:t>
                </a:r>
                <a:r>
                  <a:rPr lang="ru-RU" sz="24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преломления, если </a:t>
                </a:r>
                <a:r>
                  <a:rPr lang="ru-RU" sz="2400" b="1" dirty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мы посветим на эту среду под </a:t>
                </a:r>
                <a:r>
                  <a:rPr lang="ru-RU" sz="24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углом </a:t>
                </a:r>
                <a14:m>
                  <m:oMath xmlns:m="http://schemas.openxmlformats.org/officeDocument/2006/math">
                    <m:r>
                      <a:rPr lang="ru-RU" sz="2400" b="1" i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𝟒𝟓</m:t>
                    </m:r>
                    <m:r>
                      <a:rPr lang="ru-RU" sz="24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r>
                  <a:rPr lang="ru-RU" sz="24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2400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64047"/>
                <a:ext cx="8229600" cy="1371599"/>
              </a:xfrm>
              <a:blipFill rotWithShape="1">
                <a:blip r:embed="rId3"/>
                <a:stretch>
                  <a:fillRect l="-1111" t="-889" r="-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25761" y="2360209"/>
                <a:ext cx="130266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ru-RU" sz="2400" b="0" i="0" smtClean="0">
                          <a:latin typeface="Cambria Math"/>
                        </a:rPr>
                        <m:t>45</m:t>
                      </m:r>
                      <m:r>
                        <a:rPr lang="ru-RU" sz="2400" b="0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761" y="2360209"/>
                <a:ext cx="1302664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21"/>
          <p:cNvSpPr/>
          <p:nvPr/>
        </p:nvSpPr>
        <p:spPr>
          <a:xfrm>
            <a:off x="425761" y="1462014"/>
            <a:ext cx="2274031" cy="415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</a:rPr>
              <a:t>Дано: </a:t>
            </a:r>
            <a:endParaRPr lang="en-CA" sz="2400" dirty="0" smtClean="0">
              <a:latin typeface="Cambria Math" panose="02040503050406030204" pitchFamily="18" charset="0"/>
            </a:endParaRPr>
          </a:p>
        </p:txBody>
      </p:sp>
      <p:cxnSp>
        <p:nvCxnSpPr>
          <p:cNvPr id="6" name="Straight Connector 22"/>
          <p:cNvCxnSpPr/>
          <p:nvPr/>
        </p:nvCxnSpPr>
        <p:spPr>
          <a:xfrm>
            <a:off x="1691680" y="1684941"/>
            <a:ext cx="0" cy="17212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42"/>
          <p:cNvCxnSpPr/>
          <p:nvPr/>
        </p:nvCxnSpPr>
        <p:spPr>
          <a:xfrm flipH="1">
            <a:off x="522379" y="2966537"/>
            <a:ext cx="116930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87627" y="1879009"/>
                <a:ext cx="1111843" cy="4976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latin typeface="Cambria Math"/>
                      </a:rPr>
                      <m:t>n</m:t>
                    </m:r>
                    <m:r>
                      <a:rPr lang="en-US" sz="2400" b="0" i="0" smtClean="0">
                        <a:latin typeface="Cambria Math"/>
                      </a:rPr>
                      <m:t>=</m:t>
                    </m:r>
                  </m:oMath>
                </a14:m>
                <a:r>
                  <a:rPr lang="ru-RU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27" y="1879009"/>
                <a:ext cx="1111843" cy="49763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11560" y="2944564"/>
                <a:ext cx="7681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400" b="0" i="1" smtClean="0">
                          <a:latin typeface="Cambria Math"/>
                          <a:ea typeface="Cambria Math"/>
                        </a:rPr>
                        <m:t>γ</m:t>
                      </m:r>
                      <m:r>
                        <a:rPr lang="en-US" sz="2400" b="0" i="0" smtClean="0">
                          <a:latin typeface="Cambria Math"/>
                        </a:rPr>
                        <m:t>−?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944564"/>
                <a:ext cx="768159" cy="461665"/>
              </a:xfrm>
              <a:prstGeom prst="rect">
                <a:avLst/>
              </a:prstGeom>
              <a:blipFill rotWithShape="1">
                <a:blip r:embed="rId6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7316329" y="281155"/>
                <a:ext cx="625620" cy="505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6329" y="281155"/>
                <a:ext cx="625620" cy="50520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627784" y="1029965"/>
                <a:ext cx="70884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smtClean="0">
                          <a:latin typeface="Cambria Math"/>
                        </a:rPr>
                        <m:t>4</m:t>
                      </m:r>
                      <m:r>
                        <a:rPr lang="ru-RU" sz="2400" b="0" i="0" smtClean="0">
                          <a:latin typeface="Cambria Math"/>
                        </a:rPr>
                        <m:t>5</m:t>
                      </m:r>
                      <m:r>
                        <a:rPr lang="ru-RU" sz="2400" b="0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4" y="1029965"/>
                <a:ext cx="708847" cy="46166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Скругленный прямоугольник 13"/>
          <p:cNvSpPr/>
          <p:nvPr/>
        </p:nvSpPr>
        <p:spPr>
          <a:xfrm>
            <a:off x="5004048" y="3203698"/>
            <a:ext cx="3534245" cy="14724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580112" y="1275606"/>
            <a:ext cx="1303755" cy="192809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883867" y="1403498"/>
            <a:ext cx="0" cy="3272608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129975" y="4155926"/>
            <a:ext cx="969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05215" y="1896994"/>
            <a:ext cx="1124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3284972">
            <a:off x="5343548" y="1613363"/>
            <a:ext cx="1675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Падающий луч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Дуга 20"/>
          <p:cNvSpPr/>
          <p:nvPr/>
        </p:nvSpPr>
        <p:spPr>
          <a:xfrm rot="17847525">
            <a:off x="6535682" y="2575092"/>
            <a:ext cx="740135" cy="740135"/>
          </a:xfrm>
          <a:prstGeom prst="arc">
            <a:avLst>
              <a:gd name="adj1" fmla="val 16200000"/>
              <a:gd name="adj2" fmla="val 19755127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501026" y="2182093"/>
                <a:ext cx="4472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 smtClean="0">
                          <a:latin typeface="Cambria Math"/>
                          <a:ea typeface="Cambria Math"/>
                        </a:rPr>
                        <m:t>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1026" y="2182093"/>
                <a:ext cx="447237" cy="46166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Прямая со стрелкой 22"/>
          <p:cNvCxnSpPr/>
          <p:nvPr/>
        </p:nvCxnSpPr>
        <p:spPr>
          <a:xfrm>
            <a:off x="6905749" y="3246089"/>
            <a:ext cx="647693" cy="144324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Дуга 23"/>
          <p:cNvSpPr/>
          <p:nvPr/>
        </p:nvSpPr>
        <p:spPr>
          <a:xfrm rot="7556638">
            <a:off x="6827368" y="3273129"/>
            <a:ext cx="283404" cy="283404"/>
          </a:xfrm>
          <a:prstGeom prst="arc">
            <a:avLst>
              <a:gd name="adj1" fmla="val 17912909"/>
              <a:gd name="adj2" fmla="val 2117482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7711932">
            <a:off x="6830207" y="3284482"/>
            <a:ext cx="333411" cy="333411"/>
          </a:xfrm>
          <a:prstGeom prst="arc">
            <a:avLst>
              <a:gd name="adj1" fmla="val 17998380"/>
              <a:gd name="adj2" fmla="val 2118699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6799137" y="3626009"/>
                <a:ext cx="40908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400" i="1" smtClean="0">
                          <a:latin typeface="Cambria Math"/>
                          <a:ea typeface="Cambria Math"/>
                        </a:rPr>
                        <m:t>γ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9137" y="3626009"/>
                <a:ext cx="409086" cy="461665"/>
              </a:xfrm>
              <a:prstGeom prst="rect">
                <a:avLst/>
              </a:prstGeom>
              <a:blipFill rotWithShape="1">
                <a:blip r:embed="rId10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2483768" y="1588620"/>
                <a:ext cx="1469826" cy="8390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𝛾</m:t>
                              </m:r>
                            </m:e>
                          </m:func>
                        </m:den>
                      </m:f>
                      <m:r>
                        <a:rPr lang="ru-RU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𝑛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1588620"/>
                <a:ext cx="1469826" cy="839076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2483768" y="2643758"/>
                <a:ext cx="1899238" cy="7788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𝑛</m:t>
                          </m:r>
                        </m:den>
                      </m:f>
                      <m:r>
                        <a:rPr lang="ru-RU" sz="24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i="0" smtClean="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</m:func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2643758"/>
                <a:ext cx="1899238" cy="778803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1520269" y="3363838"/>
                <a:ext cx="3609706" cy="10955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𝑛</m:t>
                          </m:r>
                        </m:den>
                      </m:f>
                      <m:r>
                        <a:rPr lang="ru-RU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/>
                            </a:rPr>
                          </m:ctrlPr>
                        </m:fPr>
                        <m:num>
                          <m:f>
                            <m:fPr>
                              <m:type m:val="skw"/>
                              <m:ctrlPr>
                                <a:rPr lang="ru-RU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ad>
                                <m:radPr>
                                  <m:degHide m:val="on"/>
                                  <m:ctrlPr>
                                    <a:rPr lang="ru-RU" sz="240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24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rad>
                            </m:num>
                            <m:den>
                              <m:r>
                                <a:rPr lang="ru-RU" sz="24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num>
                        <m:den>
                          <m:rad>
                            <m:radPr>
                              <m:degHide m:val="on"/>
                              <m:ctrlPr>
                                <a:rPr lang="ru-RU" sz="240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func>
                        <m:func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2400" b="0" i="1" smtClean="0">
                              <a:latin typeface="Cambria Math"/>
                            </a:rPr>
                            <m:t>=</m:t>
                          </m:r>
                          <m:f>
                            <m:fPr>
                              <m:ctrlPr>
                                <a:rPr lang="ru-RU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sz="24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24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ru-RU" sz="2400" b="0" i="1" smtClean="0">
                              <a:latin typeface="Cambria Math"/>
                            </a:rPr>
                            <m:t>=</m:t>
                          </m:r>
                          <m:r>
                            <m:rPr>
                              <m:sty m:val="p"/>
                            </m:rPr>
                            <a:rPr lang="en-US" sz="2400" i="0" smtClean="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</m:func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0269" y="3363838"/>
                <a:ext cx="3609706" cy="1095556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2483768" y="4449793"/>
                <a:ext cx="12791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/>
                          <a:ea typeface="Cambria Math"/>
                        </a:rPr>
                        <m:t>𝛾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ru-RU" sz="2400" b="0" i="0" smtClean="0">
                          <a:latin typeface="Cambria Math"/>
                        </a:rPr>
                        <m:t>3</m:t>
                      </m:r>
                      <m:r>
                        <a:rPr lang="ru-RU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a:rPr lang="ru-RU" sz="2400" b="0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4449793"/>
                <a:ext cx="1279196" cy="461665"/>
              </a:xfrm>
              <a:prstGeom prst="rect">
                <a:avLst/>
              </a:prstGeom>
              <a:blipFill rotWithShape="1">
                <a:blip r:embed="rId14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/>
          <p:cNvSpPr txBox="1"/>
          <p:nvPr/>
        </p:nvSpPr>
        <p:spPr>
          <a:xfrm rot="3815602">
            <a:off x="6389560" y="3655514"/>
            <a:ext cx="2089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Преломлённый луч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33807" y="2622349"/>
            <a:ext cx="1882144" cy="1584963"/>
          </a:xfrm>
          <a:prstGeom prst="rect">
            <a:avLst/>
          </a:prstGeom>
        </p:spPr>
      </p:pic>
      <p:pic>
        <p:nvPicPr>
          <p:cNvPr id="32" name="Рисунок 4"/>
          <p:cNvPicPr preferRelativeResize="0"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80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-0.6974 0.3123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78" y="15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61192E-6 L -0.18038 0.2689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28" y="13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0" grpId="1"/>
      <p:bldP spid="10" grpId="2"/>
      <p:bldP spid="11" grpId="0"/>
      <p:bldP spid="11" grpId="1"/>
      <p:bldP spid="11" grpId="2"/>
      <p:bldP spid="14" grpId="0" animBg="1"/>
      <p:bldP spid="18" grpId="0"/>
      <p:bldP spid="19" grpId="0"/>
      <p:bldP spid="20" grpId="0"/>
      <p:bldP spid="21" grpId="0" animBg="1"/>
      <p:bldP spid="22" grpId="0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58"/>
          <p:cNvSpPr/>
          <p:nvPr/>
        </p:nvSpPr>
        <p:spPr>
          <a:xfrm>
            <a:off x="7020272" y="0"/>
            <a:ext cx="2123728" cy="14196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3003798"/>
            <a:ext cx="9144000" cy="213970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7" b="1"/>
          <a:stretch/>
        </p:blipFill>
        <p:spPr>
          <a:xfrm>
            <a:off x="371067" y="3435846"/>
            <a:ext cx="936104" cy="1440367"/>
          </a:xfrm>
          <a:prstGeom prst="rect">
            <a:avLst/>
          </a:prstGeom>
        </p:spPr>
      </p:pic>
      <p:sp>
        <p:nvSpPr>
          <p:cNvPr id="7" name="Прямоугольный треугольник 6"/>
          <p:cNvSpPr/>
          <p:nvPr/>
        </p:nvSpPr>
        <p:spPr>
          <a:xfrm rot="16200000" flipH="1">
            <a:off x="7307796" y="1095586"/>
            <a:ext cx="1512168" cy="2160240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2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595" y="483518"/>
            <a:ext cx="757162" cy="973461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 rot="19572447">
            <a:off x="6909952" y="1309302"/>
            <a:ext cx="695697" cy="695697"/>
          </a:xfrm>
          <a:prstGeom prst="ellipse">
            <a:avLst/>
          </a:prstGeom>
          <a:scene3d>
            <a:camera prst="isometricLeftDown"/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0" y="4856576"/>
            <a:ext cx="40319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572000" y="1203598"/>
            <a:ext cx="0" cy="3939902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5" idx="0"/>
          </p:cNvCxnSpPr>
          <p:nvPr/>
        </p:nvCxnSpPr>
        <p:spPr>
          <a:xfrm flipV="1">
            <a:off x="4031940" y="3003798"/>
            <a:ext cx="540060" cy="737343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7295416" y="3741141"/>
                <a:ext cx="1297535" cy="7939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400" b="0" i="0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sz="2400" b="0" i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400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0" i="0" smtClean="0">
                              <a:latin typeface="Cambria Math"/>
                            </a:rPr>
                            <m:t>с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ru-RU" sz="24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400" b="0" i="0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5416" y="3741141"/>
                <a:ext cx="1297535" cy="79393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7260717" y="2405037"/>
                <a:ext cx="106888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400" b="0" i="0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sz="2400" b="0" i="0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400" b="0" i="0" smtClean="0">
                          <a:latin typeface="Cambria Math"/>
                        </a:rPr>
                        <m:t>=</m:t>
                      </m:r>
                      <m:r>
                        <a:rPr lang="ru-RU" sz="2400" b="0" i="1" smtClean="0">
                          <a:latin typeface="Cambria Math"/>
                        </a:rPr>
                        <m:t>с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0717" y="2405037"/>
                <a:ext cx="1068882" cy="461665"/>
              </a:xfrm>
              <a:prstGeom prst="rect">
                <a:avLst/>
              </a:prstGeom>
              <a:blipFill rotWithShape="1">
                <a:blip r:embed="rId6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Прямая соединительная линия 24"/>
          <p:cNvCxnSpPr>
            <a:endCxn id="5" idx="0"/>
          </p:cNvCxnSpPr>
          <p:nvPr/>
        </p:nvCxnSpPr>
        <p:spPr>
          <a:xfrm flipH="1">
            <a:off x="4572000" y="1635646"/>
            <a:ext cx="2688717" cy="1368152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Дуга 27"/>
          <p:cNvSpPr/>
          <p:nvPr/>
        </p:nvSpPr>
        <p:spPr>
          <a:xfrm>
            <a:off x="4191905" y="2623703"/>
            <a:ext cx="740135" cy="740135"/>
          </a:xfrm>
          <a:prstGeom prst="arc">
            <a:avLst>
              <a:gd name="adj1" fmla="val 16200000"/>
              <a:gd name="adj2" fmla="val 2005360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511224" y="2254101"/>
                <a:ext cx="7088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latin typeface="Cambria Math"/>
                        </a:rPr>
                        <m:t>6</m:t>
                      </m:r>
                      <m:r>
                        <a:rPr lang="ru-RU" sz="2400" b="0" i="1" smtClean="0">
                          <a:latin typeface="Cambria Math"/>
                        </a:rPr>
                        <m:t>0</m:t>
                      </m:r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1224" y="2254101"/>
                <a:ext cx="708848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572258" y="360570"/>
                <a:ext cx="1469826" cy="8390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𝛾</m:t>
                              </m:r>
                            </m:e>
                          </m:func>
                        </m:den>
                      </m:f>
                      <m:r>
                        <a:rPr lang="ru-RU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𝑛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258" y="360570"/>
                <a:ext cx="1469826" cy="83907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72258" y="361957"/>
                <a:ext cx="1567096" cy="8416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𝛾</m:t>
                              </m:r>
                            </m:e>
                          </m:func>
                        </m:den>
                      </m:f>
                      <m:r>
                        <a:rPr lang="ru-RU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 sz="240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 sz="240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258" y="361957"/>
                <a:ext cx="1567096" cy="84164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Дуга 33"/>
          <p:cNvSpPr/>
          <p:nvPr/>
        </p:nvSpPr>
        <p:spPr>
          <a:xfrm rot="10223911">
            <a:off x="4263041" y="2902152"/>
            <a:ext cx="554621" cy="554621"/>
          </a:xfrm>
          <a:prstGeom prst="arc">
            <a:avLst>
              <a:gd name="adj1" fmla="val 16200000"/>
              <a:gd name="adj2" fmla="val 2005360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уга 34"/>
          <p:cNvSpPr/>
          <p:nvPr/>
        </p:nvSpPr>
        <p:spPr>
          <a:xfrm rot="10223911">
            <a:off x="4335049" y="2830144"/>
            <a:ext cx="554621" cy="554621"/>
          </a:xfrm>
          <a:prstGeom prst="arc">
            <a:avLst>
              <a:gd name="adj1" fmla="val 17365521"/>
              <a:gd name="adj2" fmla="val 2005360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4007168" y="3591346"/>
                <a:ext cx="7088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latin typeface="Cambria Math"/>
                        </a:rPr>
                        <m:t>30</m:t>
                      </m:r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7168" y="3591346"/>
                <a:ext cx="708848" cy="46166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627783" y="264462"/>
                <a:ext cx="1654299" cy="103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0" i="1" smtClean="0">
                              <a:latin typeface="Cambria Math"/>
                            </a:rPr>
                          </m:ctrlPr>
                        </m:fPr>
                        <m:num>
                          <m:f>
                            <m:fPr>
                              <m:type m:val="skw"/>
                              <m:ctrlPr>
                                <a:rPr lang="ru-RU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sz="2400">
                                  <a:latin typeface="Cambria Math"/>
                                </a:rPr>
                                <m:t>с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ru-RU" sz="2400" i="1"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2400">
                                      <a:latin typeface="Cambria Math"/>
                                    </a:rPr>
                                    <m:t>3</m:t>
                                  </m:r>
                                </m:e>
                              </m:rad>
                            </m:den>
                          </m:f>
                        </m:num>
                        <m:den>
                          <m:r>
                            <a:rPr lang="ru-RU" sz="2400">
                              <a:latin typeface="Cambria Math"/>
                            </a:rPr>
                            <m:t>с</m:t>
                          </m:r>
                        </m:den>
                      </m:f>
                      <m:r>
                        <a:rPr lang="ru-RU" sz="2400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ru-RU" sz="24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40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3" y="264462"/>
                <a:ext cx="1654299" cy="103663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525674" y="1301092"/>
                <a:ext cx="1660263" cy="8552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i="0" smtClean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i="1" smtClean="0">
                                  <a:latin typeface="Cambria Math"/>
                                  <a:ea typeface="Cambria Math"/>
                                </a:rPr>
                                <m:t>𝛾</m:t>
                              </m:r>
                            </m:e>
                          </m:func>
                        </m:den>
                      </m:f>
                      <m:r>
                        <a:rPr lang="ru-RU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ru-RU" sz="24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40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674" y="1301092"/>
                <a:ext cx="1660263" cy="855299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467544" y="2067694"/>
                <a:ext cx="3071034" cy="9384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</m:func>
                      <m:r>
                        <a:rPr lang="ru-RU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u-RU" sz="24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40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ru-RU" sz="2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ru-RU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ru-RU" sz="24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40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ru-RU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067694"/>
                <a:ext cx="3071034" cy="938462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Цилиндр 39"/>
          <p:cNvSpPr/>
          <p:nvPr/>
        </p:nvSpPr>
        <p:spPr>
          <a:xfrm rot="2274644">
            <a:off x="3634894" y="3739149"/>
            <a:ext cx="321137" cy="616355"/>
          </a:xfrm>
          <a:prstGeom prst="ca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 стрелкой 40"/>
          <p:cNvCxnSpPr>
            <a:stCxn id="5" idx="0"/>
          </p:cNvCxnSpPr>
          <p:nvPr/>
        </p:nvCxnSpPr>
        <p:spPr>
          <a:xfrm flipV="1">
            <a:off x="4572000" y="1679428"/>
            <a:ext cx="2610592" cy="132437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3" name="Пятно 1 42"/>
          <p:cNvSpPr/>
          <p:nvPr/>
        </p:nvSpPr>
        <p:spPr>
          <a:xfrm>
            <a:off x="7049469" y="1475230"/>
            <a:ext cx="354424" cy="354424"/>
          </a:xfrm>
          <a:prstGeom prst="irregularSeal1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 стрелкой 45"/>
          <p:cNvCxnSpPr/>
          <p:nvPr/>
        </p:nvCxnSpPr>
        <p:spPr>
          <a:xfrm flipV="1">
            <a:off x="4059623" y="3028821"/>
            <a:ext cx="520146" cy="676704"/>
          </a:xfrm>
          <a:prstGeom prst="straightConnector1">
            <a:avLst/>
          </a:prstGeom>
          <a:ln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9" name="Цилиндр 48"/>
          <p:cNvSpPr/>
          <p:nvPr/>
        </p:nvSpPr>
        <p:spPr>
          <a:xfrm rot="5400000">
            <a:off x="3711497" y="3864301"/>
            <a:ext cx="321137" cy="616355"/>
          </a:xfrm>
          <a:prstGeom prst="ca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 стрелкой 52"/>
          <p:cNvCxnSpPr/>
          <p:nvPr/>
        </p:nvCxnSpPr>
        <p:spPr>
          <a:xfrm>
            <a:off x="4220671" y="987574"/>
            <a:ext cx="2828798" cy="0"/>
          </a:xfrm>
          <a:prstGeom prst="straightConnector1">
            <a:avLst/>
          </a:prstGeom>
          <a:ln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7092280" y="987574"/>
            <a:ext cx="624584" cy="0"/>
          </a:xfrm>
          <a:prstGeom prst="straightConnector1">
            <a:avLst/>
          </a:prstGeom>
          <a:ln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545" b="51818" l="4545" r="51515">
                        <a14:foregroundMark x1="26364" y1="33939" x2="26364" y2="33939"/>
                        <a14:foregroundMark x1="28485" y1="40303" x2="28485" y2="40303"/>
                        <a14:foregroundMark x1="23030" y1="41818" x2="23030" y2="41818"/>
                        <a14:foregroundMark x1="15152" y1="41818" x2="15152" y2="41818"/>
                        <a14:foregroundMark x1="13333" y1="41818" x2="13333" y2="41818"/>
                        <a14:foregroundMark x1="34848" y1="42424" x2="34848" y2="42424"/>
                        <a14:foregroundMark x1="38788" y1="41818" x2="38788" y2="41818"/>
                        <a14:foregroundMark x1="25758" y1="26970" x2="25758" y2="26970"/>
                        <a14:foregroundMark x1="19394" y1="39697" x2="19394" y2="39697"/>
                        <a14:foregroundMark x1="25758" y1="37576" x2="25758" y2="37576"/>
                        <a14:foregroundMark x1="14545" y1="17273" x2="14545" y2="17273"/>
                        <a14:foregroundMark x1="18182" y1="16667" x2="18182" y2="16667"/>
                        <a14:foregroundMark x1="18788" y1="15152" x2="18788" y2="15152"/>
                      </a14:backgroundRemoval>
                    </a14:imgEffect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731" b="50000"/>
          <a:stretch/>
        </p:blipFill>
        <p:spPr>
          <a:xfrm>
            <a:off x="7401077" y="560655"/>
            <a:ext cx="840302" cy="852772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2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238" y="483518"/>
            <a:ext cx="757162" cy="973461"/>
          </a:xfrm>
          <a:prstGeom prst="rect">
            <a:avLst/>
          </a:prstGeom>
        </p:spPr>
      </p:pic>
      <p:pic>
        <p:nvPicPr>
          <p:cNvPr id="33" name="Рисунок 4"/>
          <p:cNvPicPr preferRelativeResize="0"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57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69136E-6 L 0.28229 -4.69136E-6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500"/>
                            </p:stCondLst>
                            <p:childTnLst>
                              <p:par>
                                <p:cTn id="140" presetID="27" presetClass="emph" presetSubtype="0" fill="remove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1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2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3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000"/>
                            </p:stCondLst>
                            <p:childTnLst>
                              <p:par>
                                <p:cTn id="1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000"/>
                            </p:stCondLst>
                            <p:childTnLst>
                              <p:par>
                                <p:cTn id="1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0"/>
                            </p:stCondLst>
                            <p:childTnLst>
                              <p:par>
                                <p:cTn id="1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0"/>
                            </p:stCondLst>
                            <p:childTnLst>
                              <p:par>
                                <p:cTn id="157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9" dur="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0" dur="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100"/>
                            </p:stCondLst>
                            <p:childTnLst>
                              <p:par>
                                <p:cTn id="16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100"/>
                            </p:stCondLst>
                            <p:childTnLst>
                              <p:par>
                                <p:cTn id="17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7100"/>
                            </p:stCondLst>
                            <p:childTnLst>
                              <p:par>
                                <p:cTn id="17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229 -4.69136E-6 L 0.28229 -0.61604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2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19753E-6 L 3.88889E-6 -0.61204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617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97531E-6 L -8.33333E-7 -0.62438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9100"/>
                            </p:stCondLst>
                            <p:childTnLst>
                              <p:par>
                                <p:cTn id="18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850"/>
                            </p:stCondLst>
                            <p:childTnLst>
                              <p:par>
                                <p:cTn id="1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9850"/>
                            </p:stCondLst>
                            <p:childTnLst>
                              <p:par>
                                <p:cTn id="1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9850"/>
                            </p:stCondLst>
                            <p:childTnLst>
                              <p:par>
                                <p:cTn id="19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600"/>
                            </p:stCondLst>
                            <p:childTnLst>
                              <p:par>
                                <p:cTn id="2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600"/>
                            </p:stCondLst>
                            <p:childTnLst>
                              <p:par>
                                <p:cTn id="2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600"/>
                            </p:stCondLst>
                            <p:childTnLst>
                              <p:par>
                                <p:cTn id="2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600"/>
                            </p:stCondLst>
                            <p:childTnLst>
                              <p:par>
                                <p:cTn id="2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229 -0.61605 L 0.02083 -0.61605 L 0.35625 -0.6142 L 0.3625 -0.63642 L 0.36875 -0.64938 L 0.37795 -0.66975 L 0.40208 -0.68642 L 0.41961 -0.69753 L 0.44149 -0.70679 L 0.46562 -0.7142 L 0.4894 -0.7216 L 0.52274 -0.72346 L 0.54774 -0.7142 L 0.57795 -0.70123 L 0.59565 -0.69012 L 0.62812 -0.6679 L 0.64479 -0.66049 L 0.6927 -0.6179 " pathEditMode="relative" ptsTypes="AAAAAAAAAAAAAAAAAA">
                                      <p:cBhvr>
                                        <p:cTn id="211" dur="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6600"/>
                            </p:stCondLst>
                            <p:childTnLst>
                              <p:par>
                                <p:cTn id="21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" grpId="0" animBg="1"/>
      <p:bldP spid="7" grpId="0" animBg="1"/>
      <p:bldP spid="10" grpId="0" animBg="1"/>
      <p:bldP spid="21" grpId="0"/>
      <p:bldP spid="21" grpId="1"/>
      <p:bldP spid="22" grpId="0"/>
      <p:bldP spid="22" grpId="1"/>
      <p:bldP spid="28" grpId="0" animBg="1"/>
      <p:bldP spid="28" grpId="1" animBg="1"/>
      <p:bldP spid="29" grpId="0"/>
      <p:bldP spid="29" grpId="1"/>
      <p:bldP spid="30" grpId="0"/>
      <p:bldP spid="30" grpId="1"/>
      <p:bldP spid="30" grpId="2"/>
      <p:bldP spid="31" grpId="0"/>
      <p:bldP spid="31" grpId="1"/>
      <p:bldP spid="34" grpId="0" animBg="1"/>
      <p:bldP spid="34" grpId="1" animBg="1"/>
      <p:bldP spid="35" grpId="0" animBg="1"/>
      <p:bldP spid="35" grpId="1" animBg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 animBg="1"/>
      <p:bldP spid="40" grpId="1" animBg="1"/>
      <p:bldP spid="40" grpId="2" animBg="1"/>
      <p:bldP spid="40" grpId="3" animBg="1"/>
      <p:bldP spid="43" grpId="0" animBg="1"/>
      <p:bldP spid="43" grpId="1" animBg="1"/>
      <p:bldP spid="43" grpId="2" animBg="1"/>
      <p:bldP spid="49" grpId="0" animBg="1"/>
      <p:bldP spid="49" grpId="1" animBg="1"/>
      <p:bldP spid="49" grpId="2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486</Words>
  <Application>Microsoft Office PowerPoint</Application>
  <PresentationFormat>Экран (16:9)</PresentationFormat>
  <Paragraphs>86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Преломление света. Закон преломления света</vt:lpstr>
      <vt:lpstr>Презентация PowerPoint</vt:lpstr>
      <vt:lpstr>Оптическая плотность и показатель преломления</vt:lpstr>
      <vt:lpstr>Относительные показатели преломления</vt:lpstr>
      <vt:lpstr>Закон преломления света</vt:lpstr>
      <vt:lpstr>Презентация PowerPoint</vt:lpstr>
      <vt:lpstr>Как образуется радуга</vt:lpstr>
      <vt:lpstr>Презентация PowerPoint</vt:lpstr>
      <vt:lpstr>Презентация PowerPoint</vt:lpstr>
      <vt:lpstr>Основные выводы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Преломление света. Закон преломления света</dc:title>
  <dc:creator>user</dc:creator>
  <cp:lastModifiedBy>user</cp:lastModifiedBy>
  <cp:revision>33</cp:revision>
  <dcterms:created xsi:type="dcterms:W3CDTF">2014-02-18T11:24:17Z</dcterms:created>
  <dcterms:modified xsi:type="dcterms:W3CDTF">2014-04-11T07:44:30Z</dcterms:modified>
</cp:coreProperties>
</file>